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47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37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979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46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3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193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89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69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82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6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1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82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3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9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88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65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DE8F8DA-D54F-4A17-AEAB-51A4635AD85A}" type="datetimeFigureOut">
              <a:rPr lang="ru-RU" smtClean="0"/>
              <a:t>23.01.2018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FD2C2B-4FD0-4EE1-86AD-2F9B3D525180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75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8D1170-C088-46EF-AAF4-7C00EF22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4712"/>
            <a:ext cx="12192000" cy="2697480"/>
          </a:xfrm>
          <a:solidFill>
            <a:schemeClr val="bg1">
              <a:lumMod val="95000"/>
              <a:lumOff val="5000"/>
            </a:schemeClr>
          </a:solidFill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Тема: «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effectLst/>
              </a:rPr>
              <a:t>Створення 3-D-сцени для гри «</a:t>
            </a:r>
            <a:r>
              <a:rPr lang="uk-UA" b="1" dirty="0" err="1">
                <a:solidFill>
                  <a:schemeClr val="tx1">
                    <a:lumMod val="95000"/>
                  </a:schemeClr>
                </a:solidFill>
                <a:effectLst/>
              </a:rPr>
              <a:t>Ballance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effectLst/>
              </a:rPr>
              <a:t>» з застосуванням </a:t>
            </a:r>
            <a:r>
              <a:rPr lang="uk-UA" b="1" dirty="0" err="1">
                <a:solidFill>
                  <a:schemeClr val="tx1">
                    <a:lumMod val="95000"/>
                  </a:schemeClr>
                </a:solidFill>
                <a:effectLst/>
              </a:rPr>
              <a:t>Babylon</a:t>
            </a:r>
            <a:r>
              <a:rPr lang="uk-UA" b="1" dirty="0">
                <a:solidFill>
                  <a:schemeClr val="tx1">
                    <a:lumMod val="95000"/>
                  </a:schemeClr>
                </a:solidFill>
                <a:effectLst/>
              </a:rPr>
              <a:t> JS</a:t>
            </a:r>
            <a:br>
              <a:rPr lang="ru-RU" dirty="0">
                <a:solidFill>
                  <a:schemeClr val="tx1"/>
                </a:solidFill>
                <a:effectLst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0E34F4BA-ACC3-4B8F-B84F-DE1CA4497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165" y="4604004"/>
            <a:ext cx="5757671" cy="1700784"/>
          </a:xfrm>
        </p:spPr>
        <p:txBody>
          <a:bodyPr>
            <a:normAutofit/>
          </a:bodyPr>
          <a:lstStyle/>
          <a:p>
            <a:r>
              <a:rPr lang="ru-RU" dirty="0" err="1"/>
              <a:t>Виконавець</a:t>
            </a:r>
            <a:r>
              <a:rPr lang="ru-RU" dirty="0"/>
              <a:t>:</a:t>
            </a:r>
          </a:p>
          <a:p>
            <a:r>
              <a:rPr lang="ru-RU" dirty="0"/>
              <a:t> </a:t>
            </a:r>
            <a:r>
              <a:rPr lang="ru-RU" dirty="0" err="1"/>
              <a:t>Луньов</a:t>
            </a:r>
            <a:r>
              <a:rPr lang="ru-RU" dirty="0"/>
              <a:t> </a:t>
            </a:r>
            <a:r>
              <a:rPr lang="ru-RU" dirty="0" err="1"/>
              <a:t>Олександр</a:t>
            </a:r>
            <a:r>
              <a:rPr lang="ru-RU" dirty="0"/>
              <a:t> </a:t>
            </a:r>
            <a:r>
              <a:rPr lang="ru-RU" dirty="0" err="1"/>
              <a:t>Володимирович</a:t>
            </a:r>
            <a:endParaRPr lang="ru-RU" dirty="0"/>
          </a:p>
          <a:p>
            <a:r>
              <a:rPr lang="uk-UA" dirty="0"/>
              <a:t>Учень 10-В класу</a:t>
            </a:r>
            <a:endParaRPr lang="ru-RU" dirty="0"/>
          </a:p>
          <a:p>
            <a:endParaRPr lang="ru-RU" dirty="0"/>
          </a:p>
        </p:txBody>
      </p:sp>
      <p:sp>
        <p:nvSpPr>
          <p:cNvPr id="4" name="Підзаголовок 2">
            <a:extLst>
              <a:ext uri="{FF2B5EF4-FFF2-40B4-BE49-F238E27FC236}">
                <a16:creationId xmlns:a16="http://schemas.microsoft.com/office/drawing/2014/main" id="{27DC8C07-C604-418C-96B8-6A6CDBC62ECE}"/>
              </a:ext>
            </a:extLst>
          </p:cNvPr>
          <p:cNvSpPr txBox="1">
            <a:spLocks/>
          </p:cNvSpPr>
          <p:nvPr/>
        </p:nvSpPr>
        <p:spPr>
          <a:xfrm>
            <a:off x="6995163" y="4604004"/>
            <a:ext cx="4693917" cy="17007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Керівники</a:t>
            </a:r>
            <a:r>
              <a:rPr lang="ru-RU" dirty="0"/>
              <a:t>:</a:t>
            </a:r>
          </a:p>
          <a:p>
            <a:r>
              <a:rPr lang="ru-RU" dirty="0" err="1"/>
              <a:t>Шастітко</a:t>
            </a:r>
            <a:r>
              <a:rPr lang="ru-RU" dirty="0"/>
              <a:t> </a:t>
            </a:r>
            <a:r>
              <a:rPr lang="ru-RU" dirty="0" err="1"/>
              <a:t>Наталія</a:t>
            </a:r>
            <a:r>
              <a:rPr lang="ru-RU" dirty="0"/>
              <a:t> </a:t>
            </a:r>
            <a:r>
              <a:rPr lang="ru-RU" dirty="0" err="1"/>
              <a:t>Олегівна</a:t>
            </a:r>
            <a:endParaRPr lang="ru-RU" dirty="0"/>
          </a:p>
          <a:p>
            <a:r>
              <a:rPr lang="uk-UA" dirty="0" err="1"/>
              <a:t>Заерко</a:t>
            </a:r>
            <a:r>
              <a:rPr lang="uk-UA" dirty="0"/>
              <a:t> Олександр Валерійович</a:t>
            </a:r>
            <a:endParaRPr lang="ru-RU" dirty="0"/>
          </a:p>
          <a:p>
            <a:endParaRPr lang="ru-RU" dirty="0"/>
          </a:p>
        </p:txBody>
      </p:sp>
      <p:cxnSp>
        <p:nvCxnSpPr>
          <p:cNvPr id="6" name="Пряма сполучна лінія 5">
            <a:extLst>
              <a:ext uri="{FF2B5EF4-FFF2-40B4-BE49-F238E27FC236}">
                <a16:creationId xmlns:a16="http://schemas.microsoft.com/office/drawing/2014/main" id="{99EAD28D-A422-43F8-B87E-0759993C0DBE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3822192"/>
            <a:ext cx="0" cy="3035808"/>
          </a:xfrm>
          <a:prstGeom prst="line">
            <a:avLst/>
          </a:prstGeom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D07D00-1D00-427A-A26F-6CDADA99C1A6}"/>
              </a:ext>
            </a:extLst>
          </p:cNvPr>
          <p:cNvSpPr txBox="1"/>
          <p:nvPr/>
        </p:nvSpPr>
        <p:spPr>
          <a:xfrm>
            <a:off x="0" y="590639"/>
            <a:ext cx="12192000" cy="76944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400" dirty="0"/>
              <a:t>Мета </a:t>
            </a:r>
            <a:r>
              <a:rPr lang="ru-RU" sz="4400" dirty="0" err="1"/>
              <a:t>роботи</a:t>
            </a:r>
            <a:endParaRPr lang="ru-RU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23AC-BB0C-450A-9095-4E24FBED36F3}"/>
              </a:ext>
            </a:extLst>
          </p:cNvPr>
          <p:cNvSpPr txBox="1"/>
          <p:nvPr/>
        </p:nvSpPr>
        <p:spPr>
          <a:xfrm>
            <a:off x="358140" y="2148840"/>
            <a:ext cx="114757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uk-UA" sz="2400" dirty="0"/>
              <a:t>Поглиблення знань у створенні 3-</a:t>
            </a:r>
            <a:r>
              <a:rPr lang="en-US" sz="2400" dirty="0"/>
              <a:t>D-</a:t>
            </a:r>
            <a:r>
              <a:rPr lang="uk-UA" sz="2400" dirty="0"/>
              <a:t>сцен за етапами: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/>
              <a:t>Створення базової геометрії гри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 err="1"/>
              <a:t>Бейкінг</a:t>
            </a:r>
            <a:endParaRPr lang="uk-UA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uk-UA" sz="2400" dirty="0"/>
              <a:t>Додавання динамічності</a:t>
            </a:r>
            <a:r>
              <a:rPr lang="en-US" sz="2400" dirty="0"/>
              <a:t> </a:t>
            </a:r>
            <a:r>
              <a:rPr lang="uk-UA" sz="2400" dirty="0"/>
              <a:t>ресурсами технології </a:t>
            </a:r>
            <a:r>
              <a:rPr lang="en-US" sz="2400" u="sng" dirty="0"/>
              <a:t>Babylon JS</a:t>
            </a:r>
            <a:endParaRPr lang="ru-RU" sz="2400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dirty="0" err="1"/>
              <a:t>Тестування</a:t>
            </a:r>
            <a:r>
              <a:rPr lang="ru-RU" sz="2400" dirty="0"/>
              <a:t> проекту</a:t>
            </a:r>
          </a:p>
        </p:txBody>
      </p:sp>
    </p:spTree>
    <p:extLst>
      <p:ext uri="{BB962C8B-B14F-4D97-AF65-F5344CB8AC3E}">
        <p14:creationId xmlns:p14="http://schemas.microsoft.com/office/powerpoint/2010/main" val="365065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8BB601A-81A2-42CC-BA8F-63CB69ED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9808"/>
            <a:ext cx="12192000" cy="1197864"/>
          </a:xfrm>
          <a:solidFill>
            <a:schemeClr val="bg1">
              <a:lumMod val="95000"/>
              <a:lumOff val="5000"/>
            </a:schemeClr>
          </a:solidFill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chemeClr val="tx1"/>
                </a:solidFill>
              </a:rPr>
              <a:t>Актуальність роботи:</a:t>
            </a:r>
            <a:br>
              <a:rPr lang="uk-UA" dirty="0">
                <a:solidFill>
                  <a:schemeClr val="tx1"/>
                </a:solidFill>
              </a:rPr>
            </a:br>
            <a:r>
              <a:rPr lang="uk-UA" dirty="0">
                <a:solidFill>
                  <a:schemeClr val="tx1"/>
                </a:solidFill>
              </a:rPr>
              <a:t>Чому здобуті навички є корисними?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5CFF4-C55C-4950-B531-8F89F23B2881}"/>
              </a:ext>
            </a:extLst>
          </p:cNvPr>
          <p:cNvSpPr txBox="1"/>
          <p:nvPr/>
        </p:nvSpPr>
        <p:spPr>
          <a:xfrm>
            <a:off x="257556" y="2951638"/>
            <a:ext cx="11676888" cy="2196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uk-UA" sz="2400" dirty="0"/>
              <a:t>Надзвичайно великий діапазон використання 3-</a:t>
            </a:r>
            <a:r>
              <a:rPr lang="en-US" sz="2400" dirty="0"/>
              <a:t>D-</a:t>
            </a:r>
            <a:r>
              <a:rPr lang="uk-UA" sz="2400" dirty="0"/>
              <a:t>технологій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uk-UA" sz="2400" dirty="0"/>
              <a:t>Ефективність та популярність використання  3-</a:t>
            </a:r>
            <a:r>
              <a:rPr lang="en-US" sz="2400" dirty="0"/>
              <a:t>D-</a:t>
            </a:r>
            <a:r>
              <a:rPr lang="uk-UA" sz="2400" dirty="0"/>
              <a:t>технологій </a:t>
            </a:r>
            <a:r>
              <a:rPr lang="ru-RU" sz="2400" dirty="0"/>
              <a:t>та</a:t>
            </a:r>
            <a:r>
              <a:rPr lang="en-US" sz="2400" dirty="0"/>
              <a:t> web-</a:t>
            </a:r>
            <a:r>
              <a:rPr lang="uk-UA" sz="2400" dirty="0"/>
              <a:t>технологій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uk-UA" sz="2400" dirty="0"/>
              <a:t>Кросплатформність = доступність</a:t>
            </a:r>
          </a:p>
        </p:txBody>
      </p:sp>
    </p:spTree>
    <p:extLst>
      <p:ext uri="{BB962C8B-B14F-4D97-AF65-F5344CB8AC3E}">
        <p14:creationId xmlns:p14="http://schemas.microsoft.com/office/powerpoint/2010/main" val="63491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5E041-E32A-4BB7-8EDE-0F8E7789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7592"/>
          </a:xfrm>
          <a:solidFill>
            <a:schemeClr val="bg1"/>
          </a:solidFill>
        </p:spPr>
        <p:txBody>
          <a:bodyPr/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Основні завдання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A7AC6-2815-4833-A6E1-886AFB2F09E3}"/>
              </a:ext>
            </a:extLst>
          </p:cNvPr>
          <p:cNvSpPr txBox="1"/>
          <p:nvPr/>
        </p:nvSpPr>
        <p:spPr>
          <a:xfrm>
            <a:off x="0" y="1453896"/>
            <a:ext cx="12192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000" dirty="0"/>
              <a:t>Створення динамічної 3-</a:t>
            </a:r>
            <a:r>
              <a:rPr lang="en-US" sz="2000" dirty="0"/>
              <a:t>D</a:t>
            </a:r>
            <a:r>
              <a:rPr lang="uk-UA" sz="2000" dirty="0"/>
              <a:t>-сцени онлайн-гри «</a:t>
            </a:r>
            <a:r>
              <a:rPr lang="en-US" sz="2000" dirty="0"/>
              <a:t>Ballance</a:t>
            </a:r>
            <a:r>
              <a:rPr lang="ru-RU" sz="2000" dirty="0"/>
              <a:t>»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000" dirty="0"/>
              <a:t>Налаштування додаткових параметрів сцени можливостями </a:t>
            </a:r>
            <a:r>
              <a:rPr lang="en-US" sz="2000" dirty="0"/>
              <a:t>Babylon JS</a:t>
            </a:r>
            <a:r>
              <a:rPr lang="uk-UA" sz="2000" dirty="0"/>
              <a:t> (</a:t>
            </a:r>
            <a:r>
              <a:rPr lang="uk-UA" sz="2000" dirty="0" err="1"/>
              <a:t>аудіосупровід</a:t>
            </a:r>
            <a:r>
              <a:rPr lang="uk-UA" sz="2000" dirty="0"/>
              <a:t>, візуальні ефекти тощо)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000" dirty="0"/>
              <a:t>Тестування проекту + аналіз виконаної роботи</a:t>
            </a:r>
          </a:p>
          <a:p>
            <a:endParaRPr lang="uk-UA" dirty="0"/>
          </a:p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21C65E-285F-4003-BC94-402EC86EA5B9}"/>
              </a:ext>
            </a:extLst>
          </p:cNvPr>
          <p:cNvSpPr txBox="1">
            <a:spLocks/>
          </p:cNvSpPr>
          <p:nvPr/>
        </p:nvSpPr>
        <p:spPr>
          <a:xfrm>
            <a:off x="0" y="3739896"/>
            <a:ext cx="12192000" cy="1240262"/>
          </a:xfrm>
          <a:prstGeom prst="rect">
            <a:avLst/>
          </a:prstGeom>
          <a:solidFill>
            <a:schemeClr val="bg1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Додаткові завдання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1C918B51-1C29-4047-992A-71C846711511}"/>
              </a:ext>
            </a:extLst>
          </p:cNvPr>
          <p:cNvSpPr/>
          <p:nvPr/>
        </p:nvSpPr>
        <p:spPr>
          <a:xfrm>
            <a:off x="569976" y="5126462"/>
            <a:ext cx="11399520" cy="113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400" dirty="0"/>
              <a:t>Створення декількох сцен (рівнів)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uk-UA" sz="2400" dirty="0"/>
              <a:t>Розробка меню гри за допомогою </a:t>
            </a:r>
            <a:r>
              <a:rPr lang="en-US" sz="2400" dirty="0"/>
              <a:t>html, </a:t>
            </a:r>
            <a:r>
              <a:rPr lang="en-US" sz="2400" dirty="0" err="1"/>
              <a:t>css</a:t>
            </a:r>
            <a:r>
              <a:rPr lang="en-US" sz="2000" dirty="0"/>
              <a:t>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96670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A23148A-6745-4617-A930-C9B3572E43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07592"/>
          </a:xfrm>
          <a:prstGeom prst="rect">
            <a:avLst/>
          </a:prstGeom>
          <a:solidFill>
            <a:schemeClr val="bg1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Вибір технологій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2" descr="Картинки по запросу sketch up logo">
            <a:extLst>
              <a:ext uri="{FF2B5EF4-FFF2-40B4-BE49-F238E27FC236}">
                <a16:creationId xmlns:a16="http://schemas.microsoft.com/office/drawing/2014/main" id="{B885E1B4-7732-44AC-8BF8-4744EC22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0" y="5134592"/>
            <a:ext cx="1212531" cy="13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Картинки по запросу Blender logo">
            <a:extLst>
              <a:ext uri="{FF2B5EF4-FFF2-40B4-BE49-F238E27FC236}">
                <a16:creationId xmlns:a16="http://schemas.microsoft.com/office/drawing/2014/main" id="{F0D508DC-0906-44A5-BA07-36285A45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0" y="2069070"/>
            <a:ext cx="1830181" cy="150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Графіка 6">
            <a:extLst>
              <a:ext uri="{FF2B5EF4-FFF2-40B4-BE49-F238E27FC236}">
                <a16:creationId xmlns:a16="http://schemas.microsoft.com/office/drawing/2014/main" id="{D8E988C8-4626-4F5E-B273-FD89A8B6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682" y="2059954"/>
            <a:ext cx="4661280" cy="1553760"/>
          </a:xfrm>
          <a:prstGeom prst="rect">
            <a:avLst/>
          </a:prstGeom>
        </p:spPr>
      </p:pic>
      <p:pic>
        <p:nvPicPr>
          <p:cNvPr id="2050" name="Picture 2" descr="Картинки по запросу Gimp logo">
            <a:extLst>
              <a:ext uri="{FF2B5EF4-FFF2-40B4-BE49-F238E27FC236}">
                <a16:creationId xmlns:a16="http://schemas.microsoft.com/office/drawing/2014/main" id="{61155980-89F6-4843-82C1-38DD73F2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15" y="4724398"/>
            <a:ext cx="285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Картинки по запросу javascript logo">
            <a:extLst>
              <a:ext uri="{FF2B5EF4-FFF2-40B4-BE49-F238E27FC236}">
                <a16:creationId xmlns:a16="http://schemas.microsoft.com/office/drawing/2014/main" id="{2CA385CA-1F33-4B09-A23A-90645CFB6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49" y="441984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Картинки по запросу notepad++ logo">
            <a:extLst>
              <a:ext uri="{FF2B5EF4-FFF2-40B4-BE49-F238E27FC236}">
                <a16:creationId xmlns:a16="http://schemas.microsoft.com/office/drawing/2014/main" id="{65E86F16-611D-4D20-909F-EE77FF05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410" y="1888017"/>
            <a:ext cx="2549537" cy="18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Групувати 28">
            <a:extLst>
              <a:ext uri="{FF2B5EF4-FFF2-40B4-BE49-F238E27FC236}">
                <a16:creationId xmlns:a16="http://schemas.microsoft.com/office/drawing/2014/main" id="{67B90168-7F35-4AE7-8E02-61AFFAEBF18D}"/>
              </a:ext>
            </a:extLst>
          </p:cNvPr>
          <p:cNvGrpSpPr/>
          <p:nvPr/>
        </p:nvGrpSpPr>
        <p:grpSpPr>
          <a:xfrm>
            <a:off x="146304" y="1471552"/>
            <a:ext cx="2825659" cy="1231555"/>
            <a:chOff x="146304" y="1471552"/>
            <a:chExt cx="2825659" cy="1231555"/>
          </a:xfrm>
        </p:grpSpPr>
        <p:sp>
          <p:nvSpPr>
            <p:cNvPr id="25" name="Прямокутник 24">
              <a:extLst>
                <a:ext uri="{FF2B5EF4-FFF2-40B4-BE49-F238E27FC236}">
                  <a16:creationId xmlns:a16="http://schemas.microsoft.com/office/drawing/2014/main" id="{47330B79-2773-487C-85E3-868C5337F5C3}"/>
                </a:ext>
              </a:extLst>
            </p:cNvPr>
            <p:cNvSpPr/>
            <p:nvPr/>
          </p:nvSpPr>
          <p:spPr>
            <a:xfrm>
              <a:off x="146304" y="1522072"/>
              <a:ext cx="2660904" cy="285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 сполучна лінія 15">
              <a:extLst>
                <a:ext uri="{FF2B5EF4-FFF2-40B4-BE49-F238E27FC236}">
                  <a16:creationId xmlns:a16="http://schemas.microsoft.com/office/drawing/2014/main" id="{D50597F8-794F-4D77-99C9-1F9C048992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015" y="1874369"/>
              <a:ext cx="910777" cy="8287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06D464-301D-4299-9BD0-FA613F7E8B12}"/>
                </a:ext>
              </a:extLst>
            </p:cNvPr>
            <p:cNvSpPr txBox="1"/>
            <p:nvPr/>
          </p:nvSpPr>
          <p:spPr>
            <a:xfrm>
              <a:off x="256896" y="1471552"/>
              <a:ext cx="2715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3-D-</a:t>
              </a:r>
              <a:r>
                <a:rPr lang="ru-RU" dirty="0"/>
                <a:t>редактор (</a:t>
              </a:r>
              <a:r>
                <a:rPr lang="en-US" dirty="0"/>
                <a:t>baking)</a:t>
              </a:r>
              <a:endParaRPr lang="ru-RU" dirty="0"/>
            </a:p>
          </p:txBody>
        </p:sp>
      </p:grpSp>
      <p:grpSp>
        <p:nvGrpSpPr>
          <p:cNvPr id="30" name="Групувати 29">
            <a:extLst>
              <a:ext uri="{FF2B5EF4-FFF2-40B4-BE49-F238E27FC236}">
                <a16:creationId xmlns:a16="http://schemas.microsoft.com/office/drawing/2014/main" id="{AE87610F-361C-4E8B-92CA-00BE881C7513}"/>
              </a:ext>
            </a:extLst>
          </p:cNvPr>
          <p:cNvGrpSpPr/>
          <p:nvPr/>
        </p:nvGrpSpPr>
        <p:grpSpPr>
          <a:xfrm>
            <a:off x="1305604" y="4319921"/>
            <a:ext cx="2930354" cy="1491273"/>
            <a:chOff x="1305604" y="4319921"/>
            <a:chExt cx="2930354" cy="1491273"/>
          </a:xfrm>
        </p:grpSpPr>
        <p:cxnSp>
          <p:nvCxnSpPr>
            <p:cNvPr id="19" name="Пряма сполучна лінія 18">
              <a:extLst>
                <a:ext uri="{FF2B5EF4-FFF2-40B4-BE49-F238E27FC236}">
                  <a16:creationId xmlns:a16="http://schemas.microsoft.com/office/drawing/2014/main" id="{26CDD2D4-ECF3-4C36-BB5F-7FD5FCE7C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4170" y="4724397"/>
              <a:ext cx="824285" cy="10867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Прямокутник 40">
              <a:extLst>
                <a:ext uri="{FF2B5EF4-FFF2-40B4-BE49-F238E27FC236}">
                  <a16:creationId xmlns:a16="http://schemas.microsoft.com/office/drawing/2014/main" id="{26655166-550C-4BA0-A8B3-8768ED65DDEA}"/>
                </a:ext>
              </a:extLst>
            </p:cNvPr>
            <p:cNvSpPr/>
            <p:nvPr/>
          </p:nvSpPr>
          <p:spPr>
            <a:xfrm>
              <a:off x="1305604" y="4366076"/>
              <a:ext cx="2857500" cy="30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38EBA9-D2D1-4594-B83D-56F86F280345}"/>
                </a:ext>
              </a:extLst>
            </p:cNvPr>
            <p:cNvSpPr txBox="1"/>
            <p:nvPr/>
          </p:nvSpPr>
          <p:spPr>
            <a:xfrm>
              <a:off x="1378458" y="4319921"/>
              <a:ext cx="285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3-D-</a:t>
              </a:r>
              <a:r>
                <a:rPr lang="ru-RU" dirty="0"/>
                <a:t>редактор (</a:t>
              </a:r>
              <a:r>
                <a:rPr lang="uk-UA" dirty="0"/>
                <a:t>геометрія</a:t>
              </a:r>
              <a:r>
                <a:rPr lang="en-US" dirty="0"/>
                <a:t>)</a:t>
              </a:r>
              <a:endParaRPr lang="ru-RU" dirty="0"/>
            </a:p>
          </p:txBody>
        </p:sp>
      </p:grp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220767A4-ED42-4747-B372-27E3B2D6263F}"/>
              </a:ext>
            </a:extLst>
          </p:cNvPr>
          <p:cNvGrpSpPr/>
          <p:nvPr/>
        </p:nvGrpSpPr>
        <p:grpSpPr>
          <a:xfrm>
            <a:off x="4632834" y="1422629"/>
            <a:ext cx="3267582" cy="1283854"/>
            <a:chOff x="4912184" y="4280506"/>
            <a:chExt cx="3267582" cy="1283854"/>
          </a:xfrm>
        </p:grpSpPr>
        <p:cxnSp>
          <p:nvCxnSpPr>
            <p:cNvPr id="9" name="Пряма сполучна лінія 8">
              <a:extLst>
                <a:ext uri="{FF2B5EF4-FFF2-40B4-BE49-F238E27FC236}">
                  <a16:creationId xmlns:a16="http://schemas.microsoft.com/office/drawing/2014/main" id="{FB1CB7FB-C564-480E-9E68-DC64BDE7F3AE}"/>
                </a:ext>
              </a:extLst>
            </p:cNvPr>
            <p:cNvCxnSpPr/>
            <p:nvPr/>
          </p:nvCxnSpPr>
          <p:spPr>
            <a:xfrm flipV="1">
              <a:off x="6096000" y="4724398"/>
              <a:ext cx="1008888" cy="8399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кутник 42">
              <a:extLst>
                <a:ext uri="{FF2B5EF4-FFF2-40B4-BE49-F238E27FC236}">
                  <a16:creationId xmlns:a16="http://schemas.microsoft.com/office/drawing/2014/main" id="{172ACCF3-ABCD-429B-8AEE-F761D9544FCB}"/>
                </a:ext>
              </a:extLst>
            </p:cNvPr>
            <p:cNvSpPr/>
            <p:nvPr/>
          </p:nvSpPr>
          <p:spPr>
            <a:xfrm>
              <a:off x="4912184" y="4319921"/>
              <a:ext cx="3267582" cy="30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AFDAF-885D-430F-8C9D-31D6F2C0FCFF}"/>
                </a:ext>
              </a:extLst>
            </p:cNvPr>
            <p:cNvSpPr txBox="1"/>
            <p:nvPr/>
          </p:nvSpPr>
          <p:spPr>
            <a:xfrm>
              <a:off x="4912184" y="4280506"/>
              <a:ext cx="3267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/>
                <a:t>  </a:t>
              </a:r>
              <a:r>
                <a:rPr lang="uk-UA" dirty="0" err="1"/>
                <a:t>кросбраузерний</a:t>
              </a:r>
              <a:r>
                <a:rPr lang="uk-UA" dirty="0"/>
                <a:t> фреймворк</a:t>
              </a:r>
              <a:endParaRPr lang="ru-RU" dirty="0"/>
            </a:p>
          </p:txBody>
        </p:sp>
      </p:grpSp>
      <p:grpSp>
        <p:nvGrpSpPr>
          <p:cNvPr id="47" name="Групувати 46">
            <a:extLst>
              <a:ext uri="{FF2B5EF4-FFF2-40B4-BE49-F238E27FC236}">
                <a16:creationId xmlns:a16="http://schemas.microsoft.com/office/drawing/2014/main" id="{4A2C46DC-C53A-46C3-947D-04F44383C723}"/>
              </a:ext>
            </a:extLst>
          </p:cNvPr>
          <p:cNvGrpSpPr/>
          <p:nvPr/>
        </p:nvGrpSpPr>
        <p:grpSpPr>
          <a:xfrm>
            <a:off x="5045997" y="4245101"/>
            <a:ext cx="3859862" cy="1274827"/>
            <a:chOff x="4727448" y="4289533"/>
            <a:chExt cx="3859862" cy="1274827"/>
          </a:xfrm>
        </p:grpSpPr>
        <p:cxnSp>
          <p:nvCxnSpPr>
            <p:cNvPr id="48" name="Пряма сполучна лінія 47">
              <a:extLst>
                <a:ext uri="{FF2B5EF4-FFF2-40B4-BE49-F238E27FC236}">
                  <a16:creationId xmlns:a16="http://schemas.microsoft.com/office/drawing/2014/main" id="{8A9F1D0D-BBB3-40AC-B0F1-8D35E8B5F775}"/>
                </a:ext>
              </a:extLst>
            </p:cNvPr>
            <p:cNvCxnSpPr/>
            <p:nvPr/>
          </p:nvCxnSpPr>
          <p:spPr>
            <a:xfrm flipV="1">
              <a:off x="6096000" y="4724398"/>
              <a:ext cx="1008888" cy="8399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Прямокутник 48">
              <a:extLst>
                <a:ext uri="{FF2B5EF4-FFF2-40B4-BE49-F238E27FC236}">
                  <a16:creationId xmlns:a16="http://schemas.microsoft.com/office/drawing/2014/main" id="{D9911A7F-6514-45CF-B16A-4F7C871DDE83}"/>
                </a:ext>
              </a:extLst>
            </p:cNvPr>
            <p:cNvSpPr/>
            <p:nvPr/>
          </p:nvSpPr>
          <p:spPr>
            <a:xfrm>
              <a:off x="4727448" y="4319921"/>
              <a:ext cx="3693712" cy="30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111FB7-2F63-4A95-9067-D16C10FD66DF}"/>
                </a:ext>
              </a:extLst>
            </p:cNvPr>
            <p:cNvSpPr txBox="1"/>
            <p:nvPr/>
          </p:nvSpPr>
          <p:spPr>
            <a:xfrm>
              <a:off x="4820744" y="4289533"/>
              <a:ext cx="3766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/>
                <a:t>2</a:t>
              </a:r>
              <a:r>
                <a:rPr lang="en-US" dirty="0"/>
                <a:t>-D-</a:t>
              </a:r>
              <a:r>
                <a:rPr lang="ru-RU" dirty="0"/>
                <a:t>редактор (</a:t>
              </a:r>
              <a:r>
                <a:rPr lang="uk-UA" dirty="0"/>
                <a:t>Корекція текстур</a:t>
              </a:r>
              <a:r>
                <a:rPr lang="en-US" dirty="0"/>
                <a:t>)</a:t>
              </a:r>
              <a:endParaRPr lang="ru-RU" dirty="0"/>
            </a:p>
          </p:txBody>
        </p:sp>
      </p:grpSp>
      <p:grpSp>
        <p:nvGrpSpPr>
          <p:cNvPr id="54" name="Групувати 53">
            <a:extLst>
              <a:ext uri="{FF2B5EF4-FFF2-40B4-BE49-F238E27FC236}">
                <a16:creationId xmlns:a16="http://schemas.microsoft.com/office/drawing/2014/main" id="{053618E3-E4FF-4531-87EE-23E9F3C35DC5}"/>
              </a:ext>
            </a:extLst>
          </p:cNvPr>
          <p:cNvGrpSpPr/>
          <p:nvPr/>
        </p:nvGrpSpPr>
        <p:grpSpPr>
          <a:xfrm>
            <a:off x="7051343" y="5519928"/>
            <a:ext cx="2882728" cy="616818"/>
            <a:chOff x="3065902" y="5729107"/>
            <a:chExt cx="2882728" cy="616818"/>
          </a:xfrm>
        </p:grpSpPr>
        <p:cxnSp>
          <p:nvCxnSpPr>
            <p:cNvPr id="55" name="Пряма сполучна лінія 54">
              <a:extLst>
                <a:ext uri="{FF2B5EF4-FFF2-40B4-BE49-F238E27FC236}">
                  <a16:creationId xmlns:a16="http://schemas.microsoft.com/office/drawing/2014/main" id="{1FC9523E-2B9D-4F00-AB15-7BDFE6019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9009" y="5729107"/>
              <a:ext cx="509621" cy="2778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Прямокутник 55">
              <a:extLst>
                <a:ext uri="{FF2B5EF4-FFF2-40B4-BE49-F238E27FC236}">
                  <a16:creationId xmlns:a16="http://schemas.microsoft.com/office/drawing/2014/main" id="{0813FCE8-07B2-4E4C-8297-9608CA93985B}"/>
                </a:ext>
              </a:extLst>
            </p:cNvPr>
            <p:cNvSpPr/>
            <p:nvPr/>
          </p:nvSpPr>
          <p:spPr>
            <a:xfrm>
              <a:off x="3065902" y="6006981"/>
              <a:ext cx="2393538" cy="30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F551C7-2749-436C-9419-1ECE459D8A22}"/>
                </a:ext>
              </a:extLst>
            </p:cNvPr>
            <p:cNvSpPr txBox="1"/>
            <p:nvPr/>
          </p:nvSpPr>
          <p:spPr>
            <a:xfrm>
              <a:off x="3098621" y="5976593"/>
              <a:ext cx="2545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/>
                <a:t>Мова програмування</a:t>
              </a:r>
              <a:endParaRPr lang="ru-RU" dirty="0"/>
            </a:p>
          </p:txBody>
        </p:sp>
      </p:grpSp>
      <p:grpSp>
        <p:nvGrpSpPr>
          <p:cNvPr id="2062" name="Групувати 2061">
            <a:extLst>
              <a:ext uri="{FF2B5EF4-FFF2-40B4-BE49-F238E27FC236}">
                <a16:creationId xmlns:a16="http://schemas.microsoft.com/office/drawing/2014/main" id="{01E5F554-A8D2-4A77-806B-0C117FCE612C}"/>
              </a:ext>
            </a:extLst>
          </p:cNvPr>
          <p:cNvGrpSpPr/>
          <p:nvPr/>
        </p:nvGrpSpPr>
        <p:grpSpPr>
          <a:xfrm>
            <a:off x="9385016" y="1462044"/>
            <a:ext cx="2790921" cy="1098276"/>
            <a:chOff x="9385016" y="1462044"/>
            <a:chExt cx="2790921" cy="1098276"/>
          </a:xfrm>
        </p:grpSpPr>
        <p:cxnSp>
          <p:nvCxnSpPr>
            <p:cNvPr id="27" name="Пряма сполучна лінія 26">
              <a:extLst>
                <a:ext uri="{FF2B5EF4-FFF2-40B4-BE49-F238E27FC236}">
                  <a16:creationId xmlns:a16="http://schemas.microsoft.com/office/drawing/2014/main" id="{B6176829-C6CC-46BF-AABE-969B2961D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7040" y="1866521"/>
              <a:ext cx="548640" cy="6937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Прямокутник 66">
              <a:extLst>
                <a:ext uri="{FF2B5EF4-FFF2-40B4-BE49-F238E27FC236}">
                  <a16:creationId xmlns:a16="http://schemas.microsoft.com/office/drawing/2014/main" id="{2F59F4F2-9ADE-4720-9F42-E6C0F527154E}"/>
                </a:ext>
              </a:extLst>
            </p:cNvPr>
            <p:cNvSpPr/>
            <p:nvPr/>
          </p:nvSpPr>
          <p:spPr>
            <a:xfrm>
              <a:off x="9385016" y="1510457"/>
              <a:ext cx="2660680" cy="308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9F3F38-3FA6-4121-AAA5-8970FEB195B5}"/>
                </a:ext>
              </a:extLst>
            </p:cNvPr>
            <p:cNvSpPr txBox="1"/>
            <p:nvPr/>
          </p:nvSpPr>
          <p:spPr>
            <a:xfrm>
              <a:off x="9630000" y="1462044"/>
              <a:ext cx="254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/>
                <a:t>Текстовий редактор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410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F31E616-5876-4C80-AF31-0F3180F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7592"/>
          </a:xfrm>
          <a:solidFill>
            <a:schemeClr val="bg1"/>
          </a:solidFill>
        </p:spPr>
        <p:txBody>
          <a:bodyPr/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Концепція гри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AutoShape 10" descr="Картинки по запросу atari logo">
            <a:extLst>
              <a:ext uri="{FF2B5EF4-FFF2-40B4-BE49-F238E27FC236}">
                <a16:creationId xmlns:a16="http://schemas.microsoft.com/office/drawing/2014/main" id="{C38DBD9E-84E4-4D77-B735-A6364D08A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4D14E4F8-A54F-436B-B24C-0FC620FAAA62}"/>
              </a:ext>
            </a:extLst>
          </p:cNvPr>
          <p:cNvGrpSpPr/>
          <p:nvPr/>
        </p:nvGrpSpPr>
        <p:grpSpPr>
          <a:xfrm>
            <a:off x="0" y="1307592"/>
            <a:ext cx="12192000" cy="5550408"/>
            <a:chOff x="0" y="1307592"/>
            <a:chExt cx="12192000" cy="5550408"/>
          </a:xfrm>
        </p:grpSpPr>
        <p:pic>
          <p:nvPicPr>
            <p:cNvPr id="3080" name="Picture 8" descr="Похожее изображение">
              <a:extLst>
                <a:ext uri="{FF2B5EF4-FFF2-40B4-BE49-F238E27FC236}">
                  <a16:creationId xmlns:a16="http://schemas.microsoft.com/office/drawing/2014/main" id="{46BE7193-4FD3-432F-80DB-5BD8CA8B4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07592"/>
              <a:ext cx="12192000" cy="5550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Графіка 10">
              <a:extLst>
                <a:ext uri="{FF2B5EF4-FFF2-40B4-BE49-F238E27FC236}">
                  <a16:creationId xmlns:a16="http://schemas.microsoft.com/office/drawing/2014/main" id="{E276D26D-6B83-47EF-ABEC-DBA7B89C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5749290"/>
              <a:ext cx="4523318" cy="1089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87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2A0F7D-C198-44E6-9DD9-B68792D5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7592"/>
          </a:xfrm>
          <a:solidFill>
            <a:schemeClr val="bg1"/>
          </a:solidFill>
        </p:spPr>
        <p:txBody>
          <a:bodyPr/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Концепція гри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29" name="Групувати 28">
            <a:extLst>
              <a:ext uri="{FF2B5EF4-FFF2-40B4-BE49-F238E27FC236}">
                <a16:creationId xmlns:a16="http://schemas.microsoft.com/office/drawing/2014/main" id="{147B69EF-1BC0-41C5-8509-368AEB7051D7}"/>
              </a:ext>
            </a:extLst>
          </p:cNvPr>
          <p:cNvGrpSpPr/>
          <p:nvPr/>
        </p:nvGrpSpPr>
        <p:grpSpPr>
          <a:xfrm>
            <a:off x="-725952" y="3563822"/>
            <a:ext cx="5985804" cy="4037128"/>
            <a:chOff x="-725952" y="3563822"/>
            <a:chExt cx="5985804" cy="403712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7A9E7EF-B19C-4DF1-90FE-F38498694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25952" y="4217670"/>
              <a:ext cx="5985804" cy="33832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DF8C1B-876A-4412-8DD1-3449E16A00AF}"/>
                </a:ext>
              </a:extLst>
            </p:cNvPr>
            <p:cNvSpPr txBox="1"/>
            <p:nvPr/>
          </p:nvSpPr>
          <p:spPr>
            <a:xfrm>
              <a:off x="176893" y="3563822"/>
              <a:ext cx="4180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800" dirty="0"/>
                <a:t>Початок </a:t>
              </a:r>
              <a:r>
                <a:rPr lang="ru-RU" sz="2800" dirty="0"/>
                <a:t> </a:t>
              </a:r>
              <a:r>
                <a:rPr lang="ru-RU" sz="2800" dirty="0" err="1"/>
                <a:t>гри</a:t>
              </a:r>
              <a:r>
                <a:rPr lang="ru-RU" sz="2800" dirty="0"/>
                <a:t> (Точка А)</a:t>
              </a:r>
              <a:endParaRPr lang="uk-UA" sz="2800" dirty="0"/>
            </a:p>
          </p:txBody>
        </p:sp>
      </p:grpSp>
      <p:grpSp>
        <p:nvGrpSpPr>
          <p:cNvPr id="30" name="Групувати 29">
            <a:extLst>
              <a:ext uri="{FF2B5EF4-FFF2-40B4-BE49-F238E27FC236}">
                <a16:creationId xmlns:a16="http://schemas.microsoft.com/office/drawing/2014/main" id="{6716461E-5C3F-4D25-B6C3-3C67CA20ABF3}"/>
              </a:ext>
            </a:extLst>
          </p:cNvPr>
          <p:cNvGrpSpPr/>
          <p:nvPr/>
        </p:nvGrpSpPr>
        <p:grpSpPr>
          <a:xfrm>
            <a:off x="7419759" y="3824380"/>
            <a:ext cx="6134040" cy="3944866"/>
            <a:chOff x="7419759" y="3824380"/>
            <a:chExt cx="6134040" cy="394486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9F70DE7-5135-47D6-BF56-BB236083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759" y="4369371"/>
              <a:ext cx="6134040" cy="3399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BF949-87EF-4E56-B23D-547484E7EDE6}"/>
                </a:ext>
              </a:extLst>
            </p:cNvPr>
            <p:cNvSpPr txBox="1"/>
            <p:nvPr/>
          </p:nvSpPr>
          <p:spPr>
            <a:xfrm>
              <a:off x="9049116" y="3824380"/>
              <a:ext cx="3193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800" dirty="0"/>
                <a:t>Фініш</a:t>
              </a:r>
              <a:r>
                <a:rPr lang="ru-RU" sz="2800" dirty="0"/>
                <a:t> (Точка В)</a:t>
              </a:r>
              <a:endParaRPr lang="uk-UA" sz="2800" dirty="0"/>
            </a:p>
          </p:txBody>
        </p:sp>
      </p:grpSp>
      <p:grpSp>
        <p:nvGrpSpPr>
          <p:cNvPr id="31" name="Групувати 30">
            <a:extLst>
              <a:ext uri="{FF2B5EF4-FFF2-40B4-BE49-F238E27FC236}">
                <a16:creationId xmlns:a16="http://schemas.microsoft.com/office/drawing/2014/main" id="{E147A3B9-4167-484A-B6B9-8DB17C07EE86}"/>
              </a:ext>
            </a:extLst>
          </p:cNvPr>
          <p:cNvGrpSpPr/>
          <p:nvPr/>
        </p:nvGrpSpPr>
        <p:grpSpPr>
          <a:xfrm>
            <a:off x="176893" y="1438220"/>
            <a:ext cx="6794501" cy="609740"/>
            <a:chOff x="176893" y="1438220"/>
            <a:chExt cx="6794501" cy="60974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1467B9C-894B-4970-B8C6-AA056D40B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93" y="1438220"/>
              <a:ext cx="387439" cy="406493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EC6177E0-548B-44A7-BFF2-7C905520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99" y="1438220"/>
              <a:ext cx="387439" cy="406493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1B9029B-CC9D-4103-8881-50545A80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38" y="1438220"/>
              <a:ext cx="387439" cy="406493"/>
            </a:xfrm>
            <a:prstGeom prst="rect">
              <a:avLst/>
            </a:prstGeom>
          </p:spPr>
        </p:pic>
        <p:cxnSp>
          <p:nvCxnSpPr>
            <p:cNvPr id="15" name="Пряма сполучна лінія 14">
              <a:extLst>
                <a:ext uri="{FF2B5EF4-FFF2-40B4-BE49-F238E27FC236}">
                  <a16:creationId xmlns:a16="http://schemas.microsoft.com/office/drawing/2014/main" id="{E6700CD6-3D7D-48B7-9270-AA9B9665D90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344177" y="1641467"/>
              <a:ext cx="979923" cy="2032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890F3-1482-4DD9-B042-993A39B66E55}"/>
                </a:ext>
              </a:extLst>
            </p:cNvPr>
            <p:cNvSpPr txBox="1"/>
            <p:nvPr/>
          </p:nvSpPr>
          <p:spPr>
            <a:xfrm>
              <a:off x="2324100" y="1647850"/>
              <a:ext cx="4647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000" dirty="0"/>
                <a:t>Обмежена кіл-</a:t>
              </a:r>
              <a:r>
                <a:rPr lang="uk-UA" sz="2000" dirty="0" err="1"/>
                <a:t>сть</a:t>
              </a:r>
              <a:r>
                <a:rPr lang="uk-UA" sz="2000" dirty="0"/>
                <a:t> спроб (життів)</a:t>
              </a:r>
            </a:p>
          </p:txBody>
        </p:sp>
      </p:grpSp>
      <p:sp>
        <p:nvSpPr>
          <p:cNvPr id="17" name="Полілінія: фігура 16">
            <a:extLst>
              <a:ext uri="{FF2B5EF4-FFF2-40B4-BE49-F238E27FC236}">
                <a16:creationId xmlns:a16="http://schemas.microsoft.com/office/drawing/2014/main" id="{20574815-6F6F-4F99-817A-A4DD690ADBF3}"/>
              </a:ext>
            </a:extLst>
          </p:cNvPr>
          <p:cNvSpPr/>
          <p:nvPr/>
        </p:nvSpPr>
        <p:spPr>
          <a:xfrm>
            <a:off x="2400300" y="3350697"/>
            <a:ext cx="8178800" cy="2491303"/>
          </a:xfrm>
          <a:custGeom>
            <a:avLst/>
            <a:gdLst>
              <a:gd name="connsiteX0" fmla="*/ 0 w 8178800"/>
              <a:gd name="connsiteY0" fmla="*/ 2491303 h 2491303"/>
              <a:gd name="connsiteX1" fmla="*/ 2654300 w 8178800"/>
              <a:gd name="connsiteY1" fmla="*/ 1373703 h 2491303"/>
              <a:gd name="connsiteX2" fmla="*/ 3594100 w 8178800"/>
              <a:gd name="connsiteY2" fmla="*/ 1983303 h 2491303"/>
              <a:gd name="connsiteX3" fmla="*/ 3759200 w 8178800"/>
              <a:gd name="connsiteY3" fmla="*/ 2103 h 2491303"/>
              <a:gd name="connsiteX4" fmla="*/ 5740400 w 8178800"/>
              <a:gd name="connsiteY4" fmla="*/ 1589603 h 2491303"/>
              <a:gd name="connsiteX5" fmla="*/ 6604000 w 8178800"/>
              <a:gd name="connsiteY5" fmla="*/ 980003 h 2491303"/>
              <a:gd name="connsiteX6" fmla="*/ 8178800 w 8178800"/>
              <a:gd name="connsiteY6" fmla="*/ 2211903 h 249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8800" h="2491303">
                <a:moveTo>
                  <a:pt x="0" y="2491303"/>
                </a:moveTo>
                <a:cubicBezTo>
                  <a:pt x="1027641" y="1974836"/>
                  <a:pt x="2055283" y="1458370"/>
                  <a:pt x="2654300" y="1373703"/>
                </a:cubicBezTo>
                <a:cubicBezTo>
                  <a:pt x="3253317" y="1289036"/>
                  <a:pt x="3409950" y="2211903"/>
                  <a:pt x="3594100" y="1983303"/>
                </a:cubicBezTo>
                <a:cubicBezTo>
                  <a:pt x="3778250" y="1754703"/>
                  <a:pt x="3401483" y="67720"/>
                  <a:pt x="3759200" y="2103"/>
                </a:cubicBezTo>
                <a:cubicBezTo>
                  <a:pt x="4116917" y="-63514"/>
                  <a:pt x="5266267" y="1426620"/>
                  <a:pt x="5740400" y="1589603"/>
                </a:cubicBezTo>
                <a:cubicBezTo>
                  <a:pt x="6214533" y="1752586"/>
                  <a:pt x="6197600" y="876286"/>
                  <a:pt x="6604000" y="980003"/>
                </a:cubicBezTo>
                <a:cubicBezTo>
                  <a:pt x="7010400" y="1083720"/>
                  <a:pt x="7594600" y="1647811"/>
                  <a:pt x="8178800" y="221190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увати 31">
            <a:extLst>
              <a:ext uri="{FF2B5EF4-FFF2-40B4-BE49-F238E27FC236}">
                <a16:creationId xmlns:a16="http://schemas.microsoft.com/office/drawing/2014/main" id="{DD204742-0E71-4B50-B5F9-5AC13E1D314D}"/>
              </a:ext>
            </a:extLst>
          </p:cNvPr>
          <p:cNvGrpSpPr/>
          <p:nvPr/>
        </p:nvGrpSpPr>
        <p:grpSpPr>
          <a:xfrm>
            <a:off x="3938790" y="1647850"/>
            <a:ext cx="5673276" cy="4125277"/>
            <a:chOff x="3938790" y="1647850"/>
            <a:chExt cx="5673276" cy="4125277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DB292AA-D584-4F03-B163-341D78791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8790" y="4442907"/>
              <a:ext cx="1763511" cy="133022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880A631-A7CC-4AB4-9703-6C59AE72C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2063" y="3245433"/>
              <a:ext cx="1955510" cy="1489035"/>
            </a:xfrm>
            <a:prstGeom prst="rect">
              <a:avLst/>
            </a:prstGeom>
          </p:spPr>
        </p:pic>
        <p:cxnSp>
          <p:nvCxnSpPr>
            <p:cNvPr id="21" name="Пряма сполучна лінія 20">
              <a:extLst>
                <a:ext uri="{FF2B5EF4-FFF2-40B4-BE49-F238E27FC236}">
                  <a16:creationId xmlns:a16="http://schemas.microsoft.com/office/drawing/2014/main" id="{D533E508-1BAE-4A70-9C39-F9F85ADB1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4171" y="2223881"/>
              <a:ext cx="2546620" cy="22767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 сполучна лінія 23">
              <a:extLst>
                <a:ext uri="{FF2B5EF4-FFF2-40B4-BE49-F238E27FC236}">
                  <a16:creationId xmlns:a16="http://schemas.microsoft.com/office/drawing/2014/main" id="{EB4F179E-ADD2-40F8-9662-59650D5F81BA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7240791" y="2223881"/>
              <a:ext cx="329027" cy="10215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415A2F-52C0-4428-BE16-FB8920F76AB0}"/>
                </a:ext>
              </a:extLst>
            </p:cNvPr>
            <p:cNvSpPr txBox="1"/>
            <p:nvPr/>
          </p:nvSpPr>
          <p:spPr>
            <a:xfrm>
              <a:off x="7065446" y="1647850"/>
              <a:ext cx="2546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800" dirty="0"/>
                <a:t>Серія пасток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27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196B16F-5A85-4B78-A2EF-B1E6BFEC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7592"/>
          </a:xfrm>
          <a:solidFill>
            <a:schemeClr val="bg1"/>
          </a:solidFill>
        </p:spPr>
        <p:txBody>
          <a:bodyPr/>
          <a:lstStyle/>
          <a:p>
            <a:r>
              <a:rPr lang="uk-UA" dirty="0">
                <a:solidFill>
                  <a:schemeClr val="tx1">
                    <a:lumMod val="95000"/>
                  </a:schemeClr>
                </a:solidFill>
              </a:rPr>
              <a:t>Висновки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9B542-6EE2-46DA-827E-A8B41CA7A005}"/>
              </a:ext>
            </a:extLst>
          </p:cNvPr>
          <p:cNvSpPr txBox="1"/>
          <p:nvPr/>
        </p:nvSpPr>
        <p:spPr>
          <a:xfrm>
            <a:off x="723900" y="1465722"/>
            <a:ext cx="986790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uk-UA" sz="2400" dirty="0"/>
              <a:t>		Основні цілі були досягнуті: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000" dirty="0"/>
              <a:t> </a:t>
            </a:r>
            <a:r>
              <a:rPr lang="en-US" sz="2000" dirty="0"/>
              <a:t>C</a:t>
            </a:r>
            <a:r>
              <a:rPr lang="uk-UA" sz="2000" dirty="0"/>
              <a:t>творення повноцінної динамічної 3-</a:t>
            </a:r>
            <a:r>
              <a:rPr lang="en-US" sz="2000" dirty="0"/>
              <a:t>D</a:t>
            </a:r>
            <a:r>
              <a:rPr lang="ru-RU" sz="2000" dirty="0"/>
              <a:t> </a:t>
            </a:r>
            <a:r>
              <a:rPr lang="uk-UA" sz="2000" dirty="0"/>
              <a:t>онлайн-сцени з допомогою </a:t>
            </a:r>
            <a:r>
              <a:rPr lang="en-US" sz="2000" dirty="0"/>
              <a:t>Babylon JS</a:t>
            </a:r>
            <a:r>
              <a:rPr lang="uk-UA" sz="2000" dirty="0"/>
              <a:t>.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000" dirty="0"/>
              <a:t> Додаткове налаштування сцени – підключено аудіо-файли, залучені додаткові візуальні ефекти (</a:t>
            </a:r>
            <a:r>
              <a:rPr lang="en-US" sz="2000" dirty="0" err="1"/>
              <a:t>particile</a:t>
            </a:r>
            <a:r>
              <a:rPr lang="en-US" sz="2000" dirty="0"/>
              <a:t> system</a:t>
            </a:r>
            <a:r>
              <a:rPr lang="uk-UA" sz="2000" dirty="0"/>
              <a:t>).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FE9B6-F4B9-4EB2-821F-067FA36968E2}"/>
              </a:ext>
            </a:extLst>
          </p:cNvPr>
          <p:cNvSpPr txBox="1"/>
          <p:nvPr/>
        </p:nvSpPr>
        <p:spPr>
          <a:xfrm>
            <a:off x="723900" y="3666324"/>
            <a:ext cx="98679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uk-UA" sz="2400" dirty="0"/>
              <a:t>		Додаткові цілі були досягнуті: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000" dirty="0"/>
              <a:t>Створення декількох сцен-рівнів.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000" dirty="0"/>
              <a:t>Було створено меню гри за допомогою </a:t>
            </a:r>
            <a:r>
              <a:rPr lang="en-US" sz="2000" dirty="0"/>
              <a:t>html, </a:t>
            </a:r>
            <a:r>
              <a:rPr lang="en-US" sz="2000" dirty="0" err="1"/>
              <a:t>css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E8F38-A578-4D87-9228-E237F57DEC8C}"/>
              </a:ext>
            </a:extLst>
          </p:cNvPr>
          <p:cNvSpPr txBox="1"/>
          <p:nvPr/>
        </p:nvSpPr>
        <p:spPr>
          <a:xfrm>
            <a:off x="234950" y="5499100"/>
            <a:ext cx="117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Шляхи покращення проекту: модернізація геометрії на певних ділянках, додаткове налаштування світла, розробка декоративних об</a:t>
            </a:r>
            <a:r>
              <a:rPr lang="en-US" sz="2400" dirty="0"/>
              <a:t>’</a:t>
            </a:r>
            <a:r>
              <a:rPr lang="uk-UA" sz="2400" dirty="0" err="1"/>
              <a:t>єктів</a:t>
            </a:r>
            <a:r>
              <a:rPr lang="uk-UA" sz="2400" dirty="0"/>
              <a:t> – ліхтарів, платформ тощо.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91003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ь">
  <a:themeElements>
    <a:clrScheme name="Сланец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TM04033929[[fn=Сланець]]</Template>
  <TotalTime>253</TotalTime>
  <Words>202</Words>
  <Application>Microsoft Office PowerPoint</Application>
  <PresentationFormat>Широкий екран</PresentationFormat>
  <Paragraphs>45</Paragraphs>
  <Slides>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Calisto MT</vt:lpstr>
      <vt:lpstr>Trebuchet MS</vt:lpstr>
      <vt:lpstr>Wingdings</vt:lpstr>
      <vt:lpstr>Wingdings 2</vt:lpstr>
      <vt:lpstr>Сланець</vt:lpstr>
      <vt:lpstr>Тема: «Створення 3-D-сцени для гри «Ballance» з застосуванням Babylon JS </vt:lpstr>
      <vt:lpstr>Презентація PowerPoint</vt:lpstr>
      <vt:lpstr>Актуальність роботи: Чому здобуті навички є корисними?</vt:lpstr>
      <vt:lpstr>Основні завдання</vt:lpstr>
      <vt:lpstr>Презентація PowerPoint</vt:lpstr>
      <vt:lpstr>Концепція гри</vt:lpstr>
      <vt:lpstr>Концепція гри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«Створення 3-D-сцени для гри «Ballance» з застосуванням Babylon JS</dc:title>
  <dc:creator>Alexandro</dc:creator>
  <cp:lastModifiedBy>Alexandr</cp:lastModifiedBy>
  <cp:revision>30</cp:revision>
  <dcterms:created xsi:type="dcterms:W3CDTF">2018-01-14T16:04:04Z</dcterms:created>
  <dcterms:modified xsi:type="dcterms:W3CDTF">2018-01-22T21:39:30Z</dcterms:modified>
</cp:coreProperties>
</file>